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b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bn" altLang="ko-KR" b="1">
                <a:solidFill>
                  <a:schemeClr val="tx1">
                    <a:lumMod val="50000"/>
                    <a:lumOff val="50000"/>
                  </a:schemeClr>
                </a:solidFill>
              </a:rPr>
              <a:t>নং 16</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দ্য</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শব্দ</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এর</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সৃষ্টিকর্তা</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bn" altLang="ko-KR" sz="4000"/>
              <a:t>ঈশ্বর মুসাকে ডাকলেন</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bn" altLang="ko-KR" sz="3200">
                <a:solidFill>
                  <a:schemeClr val="tx1">
                    <a:lumMod val="65000"/>
                    <a:lumOff val="35000"/>
                  </a:schemeClr>
                </a:solidFill>
              </a:rPr>
              <a:t>মূসা যখন ঈশ্বরের কণ্ঠস্বর শুনলেন, তখন তিনি কী দেখলেন?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সুন্দর দ্রাক্ষালতা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মেঘ এবং বজ্রপাত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জ্বলন্ত ঝোপ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বিভক্ত সমুদ্র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জ্বলন্ত ঝোপ</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25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গিডিয়ন এবং তার 300 জন পুরুষ</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a:t>
            </a:r>
            <a:r xmlns:a="http://schemas.openxmlformats.org/drawingml/2006/main">
              <a:rPr lang="bn" altLang="en-US" sz="4000">
                <a:solidFill>
                  <a:srgbClr val="FF0000"/>
                </a:solidFill>
              </a:rPr>
              <a:t> </a:t>
            </a:r>
            <a:r xmlns:a="http://schemas.openxmlformats.org/drawingml/2006/main">
              <a:rPr lang="bn" altLang="ko-KR" sz="4000">
                <a:solidFill>
                  <a:srgbClr val="FF0000"/>
                </a:solidFill>
              </a:rPr>
              <a:t>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t>সদাপ্রভুর ফেরেশতা গিদিওনের কাছে দেখা দিলে তিনি বললেন, “প্রভু তোমার সঙ্গে আছেন, শক্তিশালী যোদ্ধা।”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বিচারকগণ</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600">
                <a:solidFill>
                  <a:schemeClr val="tx1">
                    <a:lumMod val="65000"/>
                    <a:lumOff val="35000"/>
                  </a:schemeClr>
                </a:solidFill>
              </a:rPr>
              <a:t>প্রভুর ফেরেশতা গিডিওনের কাছে উপস্থিত হয়ে বললেন, "ঈশ্বর আপনার সাথে আছেন, শক্তিশালী যোদ্ধা।" ঈশ্বর তাকে শিশির ও লোম দিয়ে আশ্বাস দিয়েছেন।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যখন তিনি আত্মবিশ্বাসী হয়েছিলেন যে ঈশ্বর তাকে ডেকেছেন, তখন তিনি বাল এবং তার বেদী ভেঙে ফেলেন যা ইস্রায়েলীয়রা পূজা করত।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গিডিয়নকে বলেছিলেন মিদিয়ানদের পরাজিত করার জন্য যোদ্ধা বেছে নিতে। ঈশ্বরের নির্দেশ অনুসারে, মাত্র 300 জন পুরুষকে মনোনীত করা হয়েছিল।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তাকে তাদের আক্রমণ করার জন্য একটি চমৎকার পরিকল্পনা দিয়েছিলেন। ঈশ্বর তাদের ভিতরে মশাল সহ তূরী এবং খালি জার থাকতে দিন।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রাতে, গিদিয়োন এবং তার 300 জন লোক ঈশ্বর তাদের দেওয়া পরিকল্পনাটি সম্পাদন করেছিলেন। তারা মিদিয়ানদের বিরুদ্ধে যুদ্ধে জয়ী হয়েছিল।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গিডিয়ন এবং তার 300 জন লোক শুধুমাত্র ঈশ্বরের আদেশ মেনে চলার মাধ্যমে অসংখ্য মিদিয়ানদের বিরুদ্ধে যুদ্ধে জয়ী হয়েছিল।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আমার জীবনে জয়ের রহস্য হল ঈশ্বরের আনুগত্য করা।</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তিনি হলেন সর্বশক্তিমান ঈশ্বর যিনি মাত্র 300 জন লোক দিয়ে অসংখ্য শত্রু বাহিনীকে পরাস্ত করতে পারেন।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গিদিওন এবং তার 300 জন লোক তাদের শত্রুকে পরাজিত করার জন্য কোনটি ব্যবহার করা হয়নি?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বয়াম</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তলোয়ার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টর্চ</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ভেরী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② </a:t>
            </a:r>
            <a:r xmlns:a="http://schemas.openxmlformats.org/drawingml/2006/main">
              <a:rPr lang="bn" altLang="ko-KR" sz="2800">
                <a:solidFill>
                  <a:srgbClr val="FF0000"/>
                </a:solidFill>
              </a:rPr>
              <a:t>তলোয়ার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যখন মাবুদ দেখলেন যে তিনি দেখতে গেলেন, তখন ঈশ্বর তাঁকে ডাকলেন</a:t>
            </a:r>
          </a:p>
          <a:p>
            <a:r xmlns:a="http://schemas.openxmlformats.org/drawingml/2006/main">
              <a:rPr lang="bn" altLang="ko-KR" sz="3600">
                <a:solidFill>
                  <a:schemeClr val="tx1">
                    <a:lumMod val="65000"/>
                    <a:lumOff val="35000"/>
                  </a:schemeClr>
                </a:solidFill>
              </a:rPr>
              <a:t>ঝোপের ভিতর থেকে,</a:t>
            </a:r>
          </a:p>
          <a:p>
            <a:r xmlns:a="http://schemas.openxmlformats.org/drawingml/2006/main">
              <a:rPr lang="bn" altLang="ko-KR" sz="3600">
                <a:solidFill>
                  <a:schemeClr val="tx1">
                    <a:lumMod val="65000"/>
                    <a:lumOff val="35000"/>
                  </a:schemeClr>
                </a:solidFill>
              </a:rPr>
              <a:t>"মূসা! মুসা!" আর মূসা বললেন, আমি এখানে।</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a:t>
            </a:r>
            <a:r xmlns:a="http://schemas.openxmlformats.org/drawingml/2006/main">
              <a:rPr lang="bn" altLang="en-US" sz="4000">
                <a:solidFill>
                  <a:srgbClr val="FF0000"/>
                </a:solidFill>
              </a:rPr>
              <a:t> </a:t>
            </a:r>
            <a:r xmlns:a="http://schemas.openxmlformats.org/drawingml/2006/main">
              <a:rPr lang="bn" altLang="ko-KR" sz="4000">
                <a:solidFill>
                  <a:srgbClr val="FF0000"/>
                </a:solidFill>
              </a:rPr>
              <a:t>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t>সদাপ্রভুর ফেরেশতা গিদিওনের কাছে দেখা দিলে তিনি বললেন, “প্রভু তোমার সঙ্গে আছেন, শক্তিশালী যোদ্ধা।”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বিচারকগণ</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bn" altLang="ko-KR" b="1">
                <a:solidFill>
                  <a:schemeClr val="tx1">
                    <a:lumMod val="50000"/>
                    <a:lumOff val="50000"/>
                  </a:schemeClr>
                </a:solidFill>
              </a:rPr>
              <a:t>নং 26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bn" altLang="ko-KR" sz="4000"/>
              <a:t>স্যামসন, একজন শক্তিশালী যোদ্ধা।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মহিলাটি একটি ছেলের জন্ম দিল এবং তার নাম রাখল শিম্শোন। সে বড় হল এবং প্রভু তাকে আশীর্বাদ করলেন,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n" altLang="ko-KR" sz="2800">
                <a:solidFill>
                  <a:schemeClr val="tx1">
                    <a:lumMod val="65000"/>
                    <a:lumOff val="35000"/>
                  </a:schemeClr>
                </a:solidFill>
              </a:rPr>
              <a:t>বিচারকগণ</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bn" altLang="ko-KR" sz="2500">
                <a:solidFill>
                  <a:schemeClr val="tx1">
                    <a:lumMod val="65000"/>
                    <a:lumOff val="35000"/>
                  </a:schemeClr>
                </a:solidFill>
              </a:rPr>
              <a:t>ইস্রায়েলীয়দের নেতাদের মধ্যে শিম্শোন নামে একজন নেতা ছিলেন। তিনি জন্ম থেকেই ঈশ্বরের কাছে আলাদা করা একজন মানুষ ছিলেন।</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bn" altLang="ko-KR" sz="2400">
                <a:solidFill>
                  <a:schemeClr val="tx1">
                    <a:lumMod val="65000"/>
                    <a:lumOff val="35000"/>
                  </a:schemeClr>
                </a:solidFill>
              </a:rPr>
              <a:t>স্যামসন একজন শক্তিশালী যোদ্ধা ছিলেন। স্যামসোনের কারণে, ফিলিস্তিন এবং অন্যান্য দেশ যারা তাদের অত্যাচার করেছিল তারা ইস্রায়েলীয়দের উপর অত্যাচার করতে পারেনি</a:t>
            </a:r>
            <a:r xmlns:a="http://schemas.openxmlformats.org/drawingml/2006/main">
              <a:rPr lang="bn" altLang="en-US" sz="2400">
                <a:solidFill>
                  <a:schemeClr val="tx1">
                    <a:lumMod val="65000"/>
                    <a:lumOff val="35000"/>
                  </a:schemeClr>
                </a:solidFill>
              </a:rPr>
              <a:t> </a:t>
            </a:r>
            <a:r xmlns:a="http://schemas.openxmlformats.org/drawingml/2006/main">
              <a:rPr lang="bn" altLang="ko-KR" sz="2400">
                <a:solidFill>
                  <a:schemeClr val="tx1">
                    <a:lumMod val="65000"/>
                    <a:lumOff val="35000"/>
                  </a:schemeClr>
                </a:solidFill>
              </a:rPr>
              <a:t>আর কোনো</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bn" altLang="ko-KR" sz="2400">
                <a:solidFill>
                  <a:schemeClr val="tx1">
                    <a:lumMod val="65000"/>
                    <a:lumOff val="35000"/>
                  </a:schemeClr>
                </a:solidFill>
              </a:rPr>
              <a:t>তার চুল থেকে তার শক্তি এসেছে। কিন্তু, বোকা বানিয়ে তার চুল কামিয়ে দেওয়া হয়েছে। সুতরাং, তিনি তার ক্ষমতা হারিয়েছেন।</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n" altLang="ko-KR" sz="2500">
                <a:solidFill>
                  <a:schemeClr val="tx1">
                    <a:lumMod val="65000"/>
                    <a:lumOff val="35000"/>
                  </a:schemeClr>
                </a:solidFill>
              </a:rPr>
              <a:t>স্যামসনকে ধরা হয়েছিল এবং শত্রুদের দ্বারা উপহাস করা হয়েছিল। ঔদ্ধত্যের কারণে বোকা বানানোর জন্য তিনি অনুতপ্ত।</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n" altLang="ko-KR" sz="2500">
                <a:solidFill>
                  <a:schemeClr val="tx1">
                    <a:lumMod val="65000"/>
                    <a:lumOff val="35000"/>
                  </a:schemeClr>
                </a:solidFill>
              </a:rPr>
              <a:t>স্যামসন ঈশ্বরের কাছে প্রার্থনা করেছিলেন যাতে তিনি শেষ পর্যন্ত তাকে আবার শক্তিশালী করেন। ঈশ্বর তার প্রার্থনার উত্তর দিয়েছিলেন এবং অবশেষে তাকে শক্তি দিয়েছিলেন।</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bn" altLang="ko-KR" sz="3200">
                <a:solidFill>
                  <a:schemeClr val="tx1">
                    <a:lumMod val="65000"/>
                    <a:lumOff val="35000"/>
                  </a:schemeClr>
                </a:solidFill>
              </a:rPr>
              <a:t>স্যামসন এমন একজন ব্যক্তি ছিলেন যাকে ঈশ্বরের কাছ থেকে বিশেষ অনুগ্রহ এবং আহ্বান জানানো হয়েছিল।</a:t>
            </a:r>
            <a:r xmlns:a="http://schemas.openxmlformats.org/drawingml/2006/main">
              <a:rPr lang="b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কিন্তু, তার ঔদ্ধত্যের কারণে,</a:t>
            </a:r>
          </a:p>
          <a:p>
            <a:pPr xmlns:a="http://schemas.openxmlformats.org/drawingml/2006/main" algn="ctr"/>
            <a:r xmlns:a="http://schemas.openxmlformats.org/drawingml/2006/main">
              <a:rPr lang="bn" altLang="ko-KR" sz="3200">
                <a:solidFill>
                  <a:schemeClr val="tx1">
                    <a:lumMod val="65000"/>
                    <a:lumOff val="35000"/>
                  </a:schemeClr>
                </a:solidFill>
              </a:rPr>
              <a:t>সে তাদের সব হারিয়েছে।</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আমরাও ঈশ্বরের প্রিয় সন্তান যারা ঈশ্বরের অনুগ্রহ এবং মিশন পেয়েছি।</a:t>
            </a:r>
            <a:r xmlns:a="http://schemas.openxmlformats.org/drawingml/2006/main">
              <a:rPr lang="b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অতএব, আমাদের ঈশ্বরের বাক্যের সামনে বিনীত হতে হবে।</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ঈশ্বর আমাদের গুরুতর এবং সত্য প্রার্থনা শোনেন এবং উত্তর দেন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17</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দ্য</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শব্দ</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এর</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সৃষ্টিকর্তা</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দশ বিপর্যয়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শিম্শোনের শক্তি কোথা থেকে এসেছে?</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চুল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বাহু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চোখ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চুল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মহিলাটি একটি ছেলের জন্ম দিল এবং তার নাম রাখল শিম্শোন। সে বড় হল এবং প্রভু তাকে আশীর্বাদ করলেন,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n" altLang="ko-KR" sz="2800">
                <a:solidFill>
                  <a:schemeClr val="tx1">
                    <a:lumMod val="65000"/>
                    <a:lumOff val="35000"/>
                  </a:schemeClr>
                </a:solidFill>
              </a:rPr>
              <a:t>বিচারকগণ</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t>রুথ, মহান চরিত্রের একজন মহিলা</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তোমার লোকেরা হবে আমার লোক এবং তোমার ঈশ্বর আমার ঈশ্বর।</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রুথ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একজন ইহুদি মহিলা, নাওমির দুটি ছেলে ছিল যারা বিধর্মীদের বিয়ে করেছিল। তবে তার দুই ছেলে মারা গেছে। তাই, তিনি তার দুই বিধবা পুত্রবধূর কাছে রেখে গেছেন।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নয়মী যিহূদায় তার বাড়িতে ফিরে যাওয়ার সিদ্ধান্ত নিয়েছে। তিনি তার দুই পুত্রবধূকে বললেন বাড়ি ফিরতে। কিন্তু, তার দ্বিতীয় পুত্রবধূ তার নিজের শহরে ফিরে যাননি, বরং তার শাশুড়িকে অনুসরণ করেছিলেন জুডাতে বসবাস করার জন্য।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রুথকে নওমির সঙ্গে বসবাস করার জন্য অবশিষ্ট শস্য তুলতে হয়েছিল, কারণ সংসার সামলানোর জন্য তার কোনো স্বামী ছিল 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তিনি বোয়াসের একটি ক্ষেতে অবশিষ্ট শস্য তুলতে গিয়েছিলেন। বোয়স ভেবেছিলেন যে তিনি একজন মহীয়সী মহিলা এবং তিনি রুথকে বিয়ে করেছিলেন।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400">
                <a:solidFill>
                  <a:schemeClr val="tx1">
                    <a:lumMod val="65000"/>
                    <a:lumOff val="35000"/>
                  </a:schemeClr>
                </a:solidFill>
              </a:rPr>
              <a:t>বোয়স রুথ ও নাওমিকে পরিবার হিসেবে পেয়েছিলেন এবং সুখী জীবনযাপন করেছিলেন। ভবিষ্যতে, রাজা ডেভিড এবং যীশু বোয়স এবং রুথের বংশ থেকে এসেছিলেন।</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রুথ একজন বিধর্মী ছিলেন। তিনি একজন ভাল এবং আন্তরিক মহিলা ছিলেন এবং তার শাশুড়ির ভাল সেবা করেছিলেন।</a:t>
            </a:r>
          </a:p>
          <a:p>
            <a:pPr xmlns:a="http://schemas.openxmlformats.org/drawingml/2006/main" algn="ctr"/>
            <a:r xmlns:a="http://schemas.openxmlformats.org/drawingml/2006/main">
              <a:rPr lang="bn" altLang="ko-KR" sz="3600">
                <a:solidFill>
                  <a:schemeClr val="tx1">
                    <a:lumMod val="65000"/>
                    <a:lumOff val="35000"/>
                  </a:schemeClr>
                </a:solidFill>
              </a:rPr>
              <a:t>সুতরাং, তিনি আশীর্বাদ ছিল.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আমাদের প্রতিবেশীদেরও সাহায্য করতে হবে</a:t>
            </a:r>
          </a:p>
          <a:p>
            <a:pPr xmlns:a="http://schemas.openxmlformats.org/drawingml/2006/main" algn="ctr"/>
            <a:r xmlns:a="http://schemas.openxmlformats.org/drawingml/2006/main">
              <a:rPr lang="bn" altLang="ko-KR" sz="3600">
                <a:solidFill>
                  <a:schemeClr val="tx1">
                    <a:lumMod val="65000"/>
                    <a:lumOff val="35000"/>
                  </a:schemeClr>
                </a:solidFill>
              </a:rPr>
              <a:t>এবং ঈশ্বরের উপাসনা করুন</a:t>
            </a:r>
          </a:p>
          <a:p>
            <a:pPr xmlns:a="http://schemas.openxmlformats.org/drawingml/2006/main" algn="ctr"/>
            <a:r xmlns:a="http://schemas.openxmlformats.org/drawingml/2006/main">
              <a:rPr lang="bn" altLang="ko-KR" sz="3600">
                <a:solidFill>
                  <a:schemeClr val="tx1">
                    <a:lumMod val="65000"/>
                    <a:lumOff val="35000"/>
                  </a:schemeClr>
                </a:solidFill>
              </a:rPr>
              <a:t>ভাল এবং আন্তরিক হৃদয় দিয়ে।</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bn" altLang="ko-KR" sz="3600">
                <a:solidFill>
                  <a:schemeClr val="tx1">
                    <a:lumMod val="65000"/>
                    <a:lumOff val="35000"/>
                  </a:schemeClr>
                </a:solidFill>
              </a:rPr>
              <a:t>আর মিশরীয়রা জানবে যে আমিই সদাপ্রভু যখন আমি মিশরের বিরুদ্ধে আমার হাত বাড়াব এবং ইস্রায়েলীয়দের সেখান থেকে বের করে আনব।</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বাহ্যিক চেহারা দেখেন না, হৃদয় দেখেন।</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কেন নয়মী মোয়াব থেকে যিহূদায় বাড়ি ফিরে আসেন?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কারণ সে অসুস্থ হয়ে পড়েছিল..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কারণ তার স্বামী মারা গেছে..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কারণ তার দুই ছেলে মারা গেছে..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কারণ সে তার পরিবারের সাথে দেখা করতে চেয়েছিল..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কারণ তার দুই ছেলে মারা গেছে..</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তোমার লোকেরা হবে আমার লোক এবং তোমার ঈশ্বর আমার ঈশ্বর।</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রুথ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28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হান্নার প্রার্থনা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আর বালক শমূয়েল সদাপ্রভুর কাছে এবং লোকেদের অনুগ্রহে বৃদ্ধি পেতে থাকল।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1 স্যামুয়েল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হান্নার কোন ছেলে ছিল না। তাই, তিনি এতটাই দুঃখ পেয়েছিলেন যে তিনি ঈশ্বরের কাছে প্রার্থনা করেছিলেন। "হে পিতা ঈশ্বর, আপনি যদি আমাকে একটি পুত্র দেন তবে আমি তাকে তার জীবনের সমস্ত দিনের জন্য আপনার জন্য দেব।"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তার প্রার্থনা মনে রেখেছিলেন এবং হান্নাকে স্যামুয়েল নামে একটি পুত্র দান করেছিলেন।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হান্না তার ছেলেকে মন্দিরে ঈশ্বরের উপাসনা করার জন্য দিয়েছিলেন যেমন তিনি আগে প্রার্থনা করেছিলেন।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স্যামুয়েল মন্দিরে ঈশ্বরের উপাসনা করতেন। তিনি পুরুষ এবং ঈশ্বরের কাছ থেকে প্রচুর অনুগ্রহ পেয়েছেন।</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400">
                <a:solidFill>
                  <a:schemeClr val="tx1">
                    <a:lumMod val="65000"/>
                    <a:lumOff val="35000"/>
                  </a:schemeClr>
                </a:solidFill>
              </a:rPr>
              <a:t>ছোট স্যামুয়েল একটি অল্প বয়স্ক ছেলে হিসাবে ভাল বড় হয়েছে. তারপর, পরে, তিনি একজন নবী হয়েছিলেন যিনি ঈশ্বরের কণ্ঠস্বর শুনেছিলেন।</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মিশরীয় রাজা ফেরাউনকে ঈশ্বরের আদেশের কথা বলেছিলেন। "প্রভু এই কথা বলেন: আমার লোকদের যেতে দাও, যাতে তারা আমার উপাসনা করে।"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solidFill>
                  <a:schemeClr val="tx1">
                    <a:lumMod val="65000"/>
                    <a:lumOff val="35000"/>
                  </a:schemeClr>
                </a:solidFill>
              </a:rPr>
              <a:t>ঈশ্বর হান্নার সমস্ত প্রার্থনা শুনেছিলেন, তাকে স্মরণ করেছিলেন এবং সম্পূর্ণরূপে উত্তর দিয়েছিলেন।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ঈশ্বর আমাদের সব প্রার্থনা শুনছেন.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অতএব, আমাদের অবশ্যই প্রার্থনা করা উচিত</a:t>
            </a:r>
          </a:p>
          <a:p>
            <a:pPr xmlns:a="http://schemas.openxmlformats.org/drawingml/2006/main" algn="ctr"/>
            <a:r xmlns:a="http://schemas.openxmlformats.org/drawingml/2006/main">
              <a:rPr lang="bn" altLang="ko-KR" sz="3200">
                <a:solidFill>
                  <a:schemeClr val="tx1">
                    <a:lumMod val="65000"/>
                    <a:lumOff val="35000"/>
                  </a:schemeClr>
                </a:solidFill>
              </a:rPr>
              <a:t>আন্তরিকভাবে এবং সৎভাবে।</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আমাদের প্রার্থনা শুনেছিলেন এবং বিশ্বস্তভাবে উত্তর দিয়েছিলেন।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a:t>
            </a:r>
            <a:r xmlns:a="http://schemas.openxmlformats.org/drawingml/2006/main">
              <a:rPr lang="bn" altLang="en-US" sz="4000">
                <a:solidFill>
                  <a:srgbClr val="FF0000"/>
                </a:solidFill>
              </a:rPr>
              <a:t> </a:t>
            </a:r>
            <a:r xmlns:a="http://schemas.openxmlformats.org/drawingml/2006/main">
              <a:rPr lang="bn" altLang="ko-KR" sz="4000">
                <a:solidFill>
                  <a:srgbClr val="FF0000"/>
                </a:solidFill>
              </a:rPr>
              <a:t>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হান্নার এত মন খারাপ কেন?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পেট ব্যাথার কারণে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টাকা না থাকায়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ছেলে না থাকায়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কারণ সে কুৎসিত 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ছেলে না থাকায়</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আর বালক শমূয়েল সদাপ্রভুর কাছে এবং লোকেদের অনুগ্রহে বৃদ্ধি পেতে থাকল।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1 স্যামুয়েল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29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রাজা শৌল, ইস্রায়েলের প্রথম রাজা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প্রভু উত্তর দিলেন, "তাদের কথা শোন এবং তাদের একজন রাজা দাও।" তখন শমূয়েল ইস্রায়েলের লোকদের বললেন, "সবাই নিজ নিজ শহরে ফিরে যাও।"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1 স্যামুয়েল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"আমাদের একজন রাজা দরকার!" ইস্রায়েলের লোকেরা শমূয়েলকে তাদের জন্য একজন রাজা দিতে বলেছিল।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“তারা যেমন চাইবে আমি তাদের একজন রাজা দেব।” ঈশ্বর শমূয়েলকে উত্তর দিলেন।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শৌলকে স্যামুয়েলের কাছে পাঠিয়েছিলেন। ঈশ্বর স্যামুয়েলকে ইস্রায়েলের রাজা হওয়ার জন্য তার মাথায় তেল ঢালতে দেন।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"ইনি আমাদের নেতা, শৌল।" স্যামুয়েল ইস্রায়েলীয়দের জানিয়েছিলেন যে ঈশ্বর শৌলকে ইস্রায়েলের নেতা হিসাবে নিযুক্ত করেছিলেন।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"কোনভাবেই না! ঈশ্বর কে? আমি একজন দেবতা" ফেরাউন তা দৃঢ়ভাবে প্রত্যাখ্যান করলেন।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400">
                <a:solidFill>
                  <a:schemeClr val="tx1">
                    <a:lumMod val="65000"/>
                    <a:lumOff val="35000"/>
                  </a:schemeClr>
                </a:solidFill>
              </a:rPr>
              <a:t>প্রথমে, শৌল বিশ্বস্তভাবে ঈশ্বরের ইচ্ছা পালন করার মাধ্যমে ইস্রায়েলীয়দের ভালোভাবে পরিচালনা করেছিলেন। যাইহোক, তিনি একজন খারাপ রাজা হয়েছিলেন যিনি তার অহংকার এবং গর্বিত হওয়ার কারণে ঈশ্বরের ইচ্ছার সাথে বিশ্বাসঘাতকতা করেছিলেন।</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প্রথমে শৌল নম্র ছিলেন।</a:t>
            </a:r>
          </a:p>
          <a:p>
            <a:pPr xmlns:a="http://schemas.openxmlformats.org/drawingml/2006/main" algn="ctr"/>
            <a:r xmlns:a="http://schemas.openxmlformats.org/drawingml/2006/main">
              <a:rPr lang="bn" altLang="ko-KR" sz="3600">
                <a:solidFill>
                  <a:schemeClr val="tx1">
                    <a:lumMod val="65000"/>
                    <a:lumOff val="35000"/>
                  </a:schemeClr>
                </a:solidFill>
              </a:rPr>
              <a:t>যাইহোক, তিনি রাজা হওয়ার পর,</a:t>
            </a:r>
          </a:p>
          <a:p>
            <a:pPr xmlns:a="http://schemas.openxmlformats.org/drawingml/2006/main" algn="ctr"/>
            <a:r xmlns:a="http://schemas.openxmlformats.org/drawingml/2006/main">
              <a:rPr lang="bn" altLang="ko-KR" sz="3600">
                <a:solidFill>
                  <a:schemeClr val="tx1">
                    <a:lumMod val="65000"/>
                    <a:lumOff val="35000"/>
                  </a:schemeClr>
                </a:solidFill>
              </a:rPr>
              <a:t>সে আর ঈশ্বরের ইচ্ছা মানল না।</a:t>
            </a:r>
          </a:p>
          <a:p>
            <a:pPr xmlns:a="http://schemas.openxmlformats.org/drawingml/2006/main" algn="ctr"/>
            <a:r xmlns:a="http://schemas.openxmlformats.org/drawingml/2006/main">
              <a:rPr lang="bn" altLang="ko-KR" sz="3600">
                <a:solidFill>
                  <a:schemeClr val="tx1">
                    <a:lumMod val="65000"/>
                    <a:lumOff val="35000"/>
                  </a:schemeClr>
                </a:solidFill>
              </a:rPr>
              <a:t>সে অহংকারী ও লোভী হয়ে ওঠে।</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যখন আপনার পিতা ঈশ্বর আপনাকে উপরে তোলেন তখন আপনাকে ক্রমাগত বিনয়ী হতে হবে।</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নম্রদের ভালবাসেন,</a:t>
            </a:r>
          </a:p>
          <a:p>
            <a:r xmlns:a="http://schemas.openxmlformats.org/drawingml/2006/main">
              <a:rPr lang="bn" altLang="ko-KR" sz="3600">
                <a:solidFill>
                  <a:schemeClr val="tx1">
                    <a:lumMod val="65000"/>
                    <a:lumOff val="35000"/>
                  </a:schemeClr>
                </a:solidFill>
              </a:rPr>
              <a:t>কিন্তু গর্বিতদের প্রত্যাখ্যান করে।</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ইস্রায়েলীয়রা স্যামুয়েলের কাছে কী জিজ্ঞাসা করেছিল?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খাবার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রাজা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ঈশ্বরের বাক্য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বাড়ি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② </a:t>
            </a:r>
            <a:r xmlns:a="http://schemas.openxmlformats.org/drawingml/2006/main">
              <a:rPr lang="bn" altLang="ko-KR" sz="2800">
                <a:solidFill>
                  <a:srgbClr val="FF0000"/>
                </a:solidFill>
              </a:rPr>
              <a:t>রাজা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প্রভু উত্তর দিলেন, "তাদের কথা শোন এবং তাদের একজন রাজা দাও।" তখন শমূয়েল ইস্রায়েলের লোকদের বললেন, "সবাই নিজ নিজ শহরে ফিরে যাও।"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1 স্যামুয়েল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30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t>তরুণ ছেলে, ডেভিড যিনি গোলিয়াথকে হত্যা করেছিলেন</a:t>
            </a:r>
            <a:r xmlns:a="http://schemas.openxmlformats.org/drawingml/2006/main">
              <a:rPr lang="bn"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দায়ূদ পলেষ্টীয়কে বললেন, “তুমি তলোয়ার, বর্শা ও বর্শা নিয়ে আমার বিরুদ্ধে এসেছ, কিন্তু আমি ইস্রায়েলের সেনাবাহিনীর ঈশ্বর সর্বশক্তিমান প্রভুর নামে তোমার বিরুদ্ধে আসছি, যাকে তুমি অস্বীকার করেছ।</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1 স্যামুয়েল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500">
                <a:solidFill>
                  <a:schemeClr val="tx1">
                    <a:lumMod val="65000"/>
                    <a:lumOff val="35000"/>
                  </a:schemeClr>
                </a:solidFill>
              </a:rPr>
              <a:t>পলেষ্টীয় শিবিরে গলিয়াথ নামে এক দৈত্যাকার সৈন্য ছিল। সে যুদ্ধ শুরু করে ঈশ্বরের নামের অপমান করেছিল।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400">
                <a:solidFill>
                  <a:schemeClr val="tx1">
                    <a:lumMod val="65000"/>
                    <a:lumOff val="35000"/>
                  </a:schemeClr>
                </a:solidFill>
              </a:rPr>
              <a:t>তাকে আতঙ্কিত করার কারণে কেউ তার বিরুদ্ধে লড়াই করার সাহস করেনি।</a:t>
            </a:r>
          </a:p>
          <a:p>
            <a:r xmlns:a="http://schemas.openxmlformats.org/drawingml/2006/main">
              <a:rPr lang="bn" altLang="ko-KR" sz="2400">
                <a:solidFill>
                  <a:schemeClr val="tx1">
                    <a:lumMod val="65000"/>
                    <a:lumOff val="35000"/>
                  </a:schemeClr>
                </a:solidFill>
              </a:rPr>
              <a:t>সেই সময়, যুবক, দাউদ, রাজা শৌলকে বললেন, "আমি গিয়ে তার সাথে যুদ্ধ করব।"</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আমার সঙ্গে থাকলে আমি তাকে পরাজিত করতে পারি।'</a:t>
            </a:r>
          </a:p>
          <a:p>
            <a:r xmlns:a="http://schemas.openxmlformats.org/drawingml/2006/main">
              <a:rPr lang="bn" altLang="ko-KR" sz="2800">
                <a:solidFill>
                  <a:schemeClr val="tx1">
                    <a:lumMod val="65000"/>
                    <a:lumOff val="35000"/>
                  </a:schemeClr>
                </a:solidFill>
              </a:rPr>
              <a:t>ডেভিড পাঁচটি মসৃণ পাথর নিয়ে গলিয়াতের কাছে গেলেন।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ঈশ্বরের কাছে প্রার্থনা করলেন। "প্রভু, আপনি এখন থেকে কি করবেন দয়া করে আমাকে জানান।"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500">
                <a:solidFill>
                  <a:schemeClr val="tx1">
                    <a:lumMod val="65000"/>
                    <a:lumOff val="35000"/>
                  </a:schemeClr>
                </a:solidFill>
              </a:rPr>
              <a:t>ডেভিড গোলিয়াথকে বললেন যে তার বিরুদ্ধে তলোয়ার ও বর্শা নিয়ে এসেছিল। "আমি যিহোবা ঈশ্বরের নামে তোমার বিরুদ্ধে যুদ্ধ করছি!"</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600">
                <a:solidFill>
                  <a:schemeClr val="tx1">
                    <a:lumMod val="65000"/>
                    <a:lumOff val="35000"/>
                  </a:schemeClr>
                </a:solidFill>
              </a:rPr>
              <a:t>ডেভিড একটি পাথর নিক্ষেপ করে এবং তার কপালে গোলিয়াথকে আঘাত করে।</a:t>
            </a:r>
          </a:p>
          <a:p>
            <a:r xmlns:a="http://schemas.openxmlformats.org/drawingml/2006/main">
              <a:rPr lang="bn" altLang="ko-KR" sz="2600">
                <a:solidFill>
                  <a:schemeClr val="tx1">
                    <a:lumMod val="65000"/>
                    <a:lumOff val="35000"/>
                  </a:schemeClr>
                </a:solidFill>
              </a:rPr>
              <a:t>ঈশ্বরের সাহায্যে ডেভিড এই যুদ্ধে জয়লাভ করেন।</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solidFill>
                  <a:schemeClr val="tx1">
                    <a:lumMod val="65000"/>
                    <a:lumOff val="35000"/>
                  </a:schemeClr>
                </a:solidFill>
              </a:rPr>
              <a:t>ইসরায়েলি সৈন্যরা ভয় পেয়ে গেল</a:t>
            </a:r>
            <a:r xmlns:a="http://schemas.openxmlformats.org/drawingml/2006/main">
              <a:rPr lang="bn" altLang="en-US" sz="3200">
                <a:solidFill>
                  <a:schemeClr val="tx1">
                    <a:lumMod val="65000"/>
                    <a:lumOff val="35000"/>
                  </a:schemeClr>
                </a:solidFill>
              </a:rPr>
              <a:t> </a:t>
            </a:r>
            <a:r xmlns:a="http://schemas.openxmlformats.org/drawingml/2006/main">
              <a:rPr lang="bn" altLang="ko-KR" sz="3200">
                <a:solidFill>
                  <a:schemeClr val="tx1">
                    <a:lumMod val="65000"/>
                    <a:lumOff val="35000"/>
                  </a:schemeClr>
                </a:solidFill>
              </a:rPr>
              <a:t>দৈত্য Goliath এর. তারা তাকে ভয় পেত।</a:t>
            </a:r>
          </a:p>
          <a:p>
            <a:pPr xmlns:a="http://schemas.openxmlformats.org/drawingml/2006/main" algn="ctr"/>
            <a:r xmlns:a="http://schemas.openxmlformats.org/drawingml/2006/main">
              <a:rPr lang="bn" altLang="ko-KR" sz="3200">
                <a:solidFill>
                  <a:schemeClr val="tx1">
                    <a:lumMod val="65000"/>
                    <a:lumOff val="35000"/>
                  </a:schemeClr>
                </a:solidFill>
              </a:rPr>
              <a:t>যাইহোক, ডেভিড, যিনি ঈশ্বরের সুরক্ষায় বিশ্বাস করেছিলেন, তার বিরুদ্ধে সাহসিকতার সাথে যুদ্ধ করেছিলেন এবং তাকে পরাজিত করেছিলেন।</a:t>
            </a:r>
          </a:p>
          <a:p>
            <a:pPr xmlns:a="http://schemas.openxmlformats.org/drawingml/2006/main" algn="ctr"/>
            <a:r xmlns:a="http://schemas.openxmlformats.org/drawingml/2006/main">
              <a:rPr lang="bn" altLang="ko-KR" sz="3200">
                <a:solidFill>
                  <a:schemeClr val="tx1">
                    <a:lumMod val="65000"/>
                    <a:lumOff val="35000"/>
                  </a:schemeClr>
                </a:solidFill>
              </a:rPr>
              <a:t>আমাদের বিশ্বাস করা উচিত যে ঈশ্বর সর্বদা আমাদের রক্ষা করেন। যে কোনো পরিস্থিতিতে ঈশ্বর আমাদের রক্ষা করবেন এই বিশ্বাসের মাধ্যমে আমরা সাহস পেতে পারি।</a:t>
            </a:r>
          </a:p>
          <a:p>
            <a:pPr xmlns:a="http://schemas.openxmlformats.org/drawingml/2006/main" algn="ctr"/>
            <a:r xmlns:a="http://schemas.openxmlformats.org/drawingml/2006/main">
              <a:rPr lang="bn" altLang="ko-KR" sz="3200">
                <a:solidFill>
                  <a:schemeClr val="tx1">
                    <a:lumMod val="65000"/>
                    <a:lumOff val="35000"/>
                  </a:schemeClr>
                </a:solidFill>
              </a:rPr>
              <a:t>ঈশ্বরে বিশ্বাস থেকে আসা সাহস যে কোনো ভয়কে জয় করতে পারে।</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যারা তাঁর জন্য যুদ্ধ করে ঈশ্বর তাদের বিজয় দেন।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এটা কি ছিল যে ডেভিড Goliath এ নিক্ষেপ?</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তলোয়ার</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বর্শা</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পাথর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ঢাল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পাথর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দায়ূদ পলেষ্টীয়কে বললেন, “তুমি তলোয়ার, বর্শা ও বর্শা নিয়ে আমার বিরুদ্ধে এসেছ, কিন্তু আমি ইস্রায়েলের সেনাবাহিনীর ঈশ্বর সর্বশক্তিমান প্রভুর নামে তোমার বিরুদ্ধে আসছি, যাকে তুমি অস্বীকার করেছ।</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1 স্যামুয়েল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700">
                <a:solidFill>
                  <a:schemeClr val="tx1">
                    <a:lumMod val="65000"/>
                    <a:lumOff val="35000"/>
                  </a:schemeClr>
                </a:solidFill>
              </a:rPr>
              <a:t>ঈশ্বর মিশরের সমগ্র দেশে দশটি বিপর্যয় ঘটান। মিশরীয় মানুষ এবং ফেরাউন জেনে গেছে কে প্রকৃত ঈশ্বর।</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এখনই তোমার সমস্ত ইস্রায়েলীয়দের সাথে মিশর থেকে বেরিয়ে যাও।" তাদের ছেড়ে দেওয়া ছাড়া ফেরাউনের কোন উপায় ছিল 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ফেরাউন ভেবেছিল যে সে ঈশ্বরকে উপেক্ষা করে সবচেয়ে শক্তিশালী।</a:t>
            </a:r>
            <a:r xmlns:a="http://schemas.openxmlformats.org/drawingml/2006/main">
              <a:rPr lang="b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তাই তাকে বড় ধরনের বিপর্যয়ের মুখে পড়তে হয়েছে।</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আমাদের স্বীকার করতে হবে যে ঈশ্বরই সর্বশক্তিমান আমাদের নয়।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যখন মাবুদ দেখলেন যে তিনি দেখতে গেলেন, তখন ঈশ্বর তাঁকে ডাকলেন</a:t>
            </a:r>
          </a:p>
          <a:p>
            <a:r xmlns:a="http://schemas.openxmlformats.org/drawingml/2006/main">
              <a:rPr lang="bn" altLang="ko-KR" sz="3600">
                <a:solidFill>
                  <a:schemeClr val="tx1">
                    <a:lumMod val="65000"/>
                    <a:lumOff val="35000"/>
                  </a:schemeClr>
                </a:solidFill>
              </a:rPr>
              <a:t>ঝোপের ভিতর থেকে,</a:t>
            </a:r>
          </a:p>
          <a:p>
            <a:r xmlns:a="http://schemas.openxmlformats.org/drawingml/2006/main">
              <a:rPr lang="bn" altLang="ko-KR" sz="3600">
                <a:solidFill>
                  <a:schemeClr val="tx1">
                    <a:lumMod val="65000"/>
                    <a:lumOff val="35000"/>
                  </a:schemeClr>
                </a:solidFill>
              </a:rPr>
              <a:t>"মূসা! মুসা!" আর মূসা বললেন, আমি এখানে।</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বিভিন্ন রূপ মূর্তি বা অন্যান্য মিথ্যা দেবতা.</a:t>
            </a:r>
          </a:p>
          <a:p>
            <a:r xmlns:a="http://schemas.openxmlformats.org/drawingml/2006/main">
              <a:rPr lang="bn" altLang="ko-KR" sz="3600">
                <a:solidFill>
                  <a:schemeClr val="tx1">
                    <a:lumMod val="65000"/>
                    <a:lumOff val="35000"/>
                  </a:schemeClr>
                </a:solidFill>
              </a:rPr>
              <a:t>ঈশ্বর জীবিত এবং তার পরাক্রমশালী শক্তি সঙ্গে কাজ.</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কত বিপর্যয় ঈশ্বর মিশর উপর নামিয়ে দিয়েছিলেন?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পাঁচটি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সাত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বারো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দশ</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দশ</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bn" altLang="ko-KR" sz="3600">
                <a:solidFill>
                  <a:schemeClr val="tx1">
                    <a:lumMod val="65000"/>
                    <a:lumOff val="35000"/>
                  </a:schemeClr>
                </a:solidFill>
              </a:rPr>
              <a:t>আর মিশরীয়রা জানবে যে আমিই সদাপ্রভু যখন আমি মিশরের বিরুদ্ধে আমার হাত বাড়াব এবং ইস্রায়েলীয়দের সেখান থেকে বের করে আনব।</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18</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মেঘের স্তম্ভ</a:t>
            </a:r>
          </a:p>
          <a:p>
            <a:pPr xmlns:a="http://schemas.openxmlformats.org/drawingml/2006/main" algn="ctr"/>
            <a:r xmlns:a="http://schemas.openxmlformats.org/drawingml/2006/main">
              <a:rPr lang="bn" altLang="ko-KR" sz="4400"/>
              <a:t>এবং আগুনের স্তম্ভ</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দিনের বেলা সদাপ্রভু তাদের পথ দেখানোর জন্য মেঘের স্তম্ভে তাদের সামনে এগিয়ে যেতেন এবং রাতের বেলা আগুনের স্তম্ভে তাদের আলো দিতেন, যাতে তারা দিনে বা রাতে ভ্রমণ করতে পারে।</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ইস্রায়েলীয়রা 430 বছর ধরে মিশরে বাস করেছিল। তারা 430 বছরের শেষে প্রতিশ্রুত ভূমি-কানানে ফিরে যাওয়ার জন্য মিশর ত্যাগ করেছিল।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"আমরা কিভাবে সঠিক রাস্তা পেতে পারি?", "আমরা যদি পথে খারাপ লোকের সাথে দেখা করি?" তারা অনেক চিন্তিত।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সেই সময়ে, ঈশ্বর তাদের প্রমাণ দেখিয়েছিলেন যে তিনি তাদের পথ দেখিয়েছিলেন। এটি মেঘের স্তম্ভ 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রাতে, এটি আগুনের স্তম্ভে পরিণত হয়েছিল। এভাবেই আল্লাহ তাদের রাতদিন পথ দেখান।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400">
                <a:solidFill>
                  <a:schemeClr val="tx1">
                    <a:lumMod val="65000"/>
                    <a:lumOff val="35000"/>
                  </a:schemeClr>
                </a:solidFill>
              </a:rPr>
              <a:t>"আমরা ভীত নই, কারণ ঈশ্বর আমাদের সাথে আছেন!" ইস্রায়েলীয় লোকেরা মেঘের স্তম্ভ এবং আগুনের স্তম্ভ দিয়ে তাদের গাইড করার জন্য ঈশ্বরকে ধন্যবাদ জানায়।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একদিন, যখন মূসা একজন মিশরীয়কে একজন ইস্রায়েলীয়কে মারতে দেখেন, তখন তিনি রেগে যান, তার লোকদের পাশে নেন এবং মিশরীয়কে হত্যা করেন।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a:t>
            </a:r>
            <a:r xmlns:a="http://schemas.openxmlformats.org/drawingml/2006/main">
              <a:rPr lang="bn" altLang="en-US" sz="4000">
                <a:solidFill>
                  <a:srgbClr val="FF0000"/>
                </a:solidFill>
              </a:rPr>
              <a:t> </a:t>
            </a:r>
            <a:r xmlns:a="http://schemas.openxmlformats.org/drawingml/2006/main">
              <a:rPr lang="bn" altLang="ko-KR" sz="4000">
                <a:solidFill>
                  <a:srgbClr val="FF0000"/>
                </a:solidFill>
              </a:rPr>
              <a:t>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যখন অনেক ইস্রায়েলীয় লোক বিপজ্জনক মরুভূমি অতিক্রম করেছিল, তখন ঈশ্বর তাদের প্রমাণ দেখিয়েছিলেন যে তিনি মেঘের স্তম্ভ এবং আগুনের স্তম্ভ দিয়ে তাদের পরিচালনা ও রক্ষা করেছিলেন।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এখন, ঈশ্বর আমার সাথে আছেন এবং আমাকে রক্ষা করুন। আসুন ঈশ্বরকে ধন্যবাদ জানাই।</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সর্বদা আমাদের সাথে আছেন।</a:t>
            </a:r>
          </a:p>
          <a:p>
            <a:r xmlns:a="http://schemas.openxmlformats.org/drawingml/2006/main">
              <a:rPr lang="bn" altLang="ko-KR" sz="3600">
                <a:solidFill>
                  <a:schemeClr val="tx1">
                    <a:lumMod val="65000"/>
                    <a:lumOff val="35000"/>
                  </a:schemeClr>
                </a:solidFill>
              </a:rPr>
              <a:t>এবং তিনি আমাদের রাত দিন রক্ষা করেন।</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ইস্রায়েলীয়রা যখন মিশর থেকে চলে গেল, তখন ঈশ্বর তাদের কী দিয়েছিলেন?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মেঘের স্তম্ভ এবং আগুনের স্তম্ভ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পাখি এবং মাছ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সূর্য এবং চাঁদ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কুকুর এবং বিড়াল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মেঘের স্তম্ভ এবং আগুনের স্তম্ভ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দিনের বেলা সদাপ্রভু তাদের পথ দেখানোর জন্য মেঘের স্তম্ভে তাদের সামনে এগিয়ে যেতেন এবং রাতের বেলা আগুনের স্তম্ভে তাদের আলো দিতেন, যাতে তারা দিনে বা রাতে ভ্রমণ করতে পারে।</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19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ইস্রায়েলীয়রা শুষ্ক মাটিতে বিভক্ত সমুদ্রের মধ্য দিয়ে যাচ্ছে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তখন মূসা সমুদ্রের উপরে তাঁর হাত প্রসারিত করলেন এবং সেই সমস্ত রাতে সদাপ্রভু পূর্বের প্রবল বাতাসে সমুদ্রকে ফিরিয়ে আনলেন এবং শুকনো জমিতে পরিণত করলেন। জল বিভক্ত ছিল,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14:</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এবং ইস্রায়েলীয়রা কেনানের পথে লোহিত সাগরের সাথে মিলিত হয়েছিল।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মিশরীয় ইস্রায়েলীয়দের আবার ধরার জন্য তাড়া করল।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তারপর, একটি বিস্ময়কর ঘটনা ঘটেছে! ঈশ্বর লোহিত সাগরকে বিভক্ত করতে দিলেন এবং ইস্রায়েলীয়দের শুকনো মাটির উপর দিয়ে হেঁটে যেতে দিন।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মিশরীয় সৈন্যরা তাদের তাড়া করল, কিন্তু সমুদ্র আবার ফিরে গেল, সমস্ত মিশরীয় সৈন্য সমুদ্রে প্লাবিত হল। তাদের একজনও বাঁচেনি।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ফেরাউন এ কথা শুনে মূসা তাকে ভয় পান এবং মিসরের প্রাসাদ থেকে পালিয়ে মিদিয়ান মরুভূমিতে বসবাস করতে যান।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আমরা আমাদের রক্ষা করার জন্য ঈশ্বরকে ধন্যবাদ! সমস্ত ইস্রায়েলীয়রা খুব আনন্দের সাথে আনন্দের গান গাইল।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ঈশ্বর ইস্রায়েলীয়দের তাদের মরিয়া পরিস্থিতি থেকে রক্ষা করেছিলেন।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আমি পাপের কারণে মরার অবস্থাও ছিলাম, কিন্তু ঈশ্বর আমাকে বাঁচাতে যীশুকে পাঠিয়েছেন!</a:t>
            </a:r>
          </a:p>
          <a:p>
            <a:pPr xmlns:a="http://schemas.openxmlformats.org/drawingml/2006/main" algn="ctr"/>
            <a:r xmlns:a="http://schemas.openxmlformats.org/drawingml/2006/main">
              <a:rPr lang="bn" altLang="ko-KR" sz="3600">
                <a:solidFill>
                  <a:schemeClr val="tx1">
                    <a:lumMod val="65000"/>
                    <a:lumOff val="35000"/>
                  </a:schemeClr>
                </a:solidFill>
              </a:rPr>
              <a:t>ঈশ্বর আমাকে অনন্ত মৃত্যু থেকে রক্ষা করেছেন!</a:t>
            </a:r>
          </a:p>
          <a:p>
            <a:pPr xmlns:a="http://schemas.openxmlformats.org/drawingml/2006/main" algn="ctr"/>
            <a:r xmlns:a="http://schemas.openxmlformats.org/drawingml/2006/main">
              <a:rPr lang="bn" altLang="ko-KR" sz="3600">
                <a:solidFill>
                  <a:schemeClr val="tx1">
                    <a:lumMod val="65000"/>
                    <a:lumOff val="35000"/>
                  </a:schemeClr>
                </a:solidFill>
              </a:rPr>
              <a:t>ওহ, পিতা ঈশ্বর, আপনাকে অনেক ধন্যবাদ!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উপাস্য নেই?</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আমাদের ত্রাণকর্তা যিনি তাঁর লোকেদের একটি চমৎকার উপায়ে রক্ষা করেন।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ইস্রায়েলীয়রা কীভাবে লোহিত সাগরের ওপারে গিয়েছিল?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ঈশ্বর তাদের একটি বড় জাহাজ পাঠিয়েছেন।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ঈশ্বর তাদের সমুদ্রের জলে হাঁটতে দিন।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ঈশ্বর লোহিত সাগরকে ভাগ করেছেন এবং তাদের চলতে দিন</a:t>
            </a:r>
          </a:p>
          <a:p>
            <a:r xmlns:a="http://schemas.openxmlformats.org/drawingml/2006/main">
              <a:rPr lang="bn" altLang="ko-KR" sz="2800">
                <a:solidFill>
                  <a:schemeClr val="tx1">
                    <a:lumMod val="65000"/>
                    <a:lumOff val="35000"/>
                  </a:schemeClr>
                </a:solidFill>
              </a:rPr>
              <a:t>শুকনো মাটি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ঈশ্বর তাদের সমুদ্রের উপর দিয়ে উড়তে দিন।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ঈশ্বর লোহিত সাগরকে ভাগ করেছেন এবং তাদের চলতে দিন</a:t>
            </a:r>
          </a:p>
          <a:p>
            <a:r xmlns:a="http://schemas.openxmlformats.org/drawingml/2006/main">
              <a:rPr lang="bn" altLang="ko-KR" sz="2800">
                <a:solidFill>
                  <a:srgbClr val="FF0000"/>
                </a:solidFill>
              </a:rPr>
              <a:t>শুকনো মাটি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তখন মূসা সমুদ্রের উপরে তাঁর হাত প্রসারিত করলেন এবং সেই সমস্ত রাতে সদাপ্রভু পূর্বের প্রবল বাতাসে সমুদ্রকে ফিরিয়ে আনলেন এবং শুকনো জমিতে পরিণত করলেন। জল বিভক্ত ছিল,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14:</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t>ঈশ্বর যিনি মাংস নামিয়ে দেন</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"আমি ইস্রায়েলীয়দের বচসা শুনেছি, তাদের বল, 'সন্ধ্যাবেলায় তোমরা মাংস খাবে, এবং সকালে তোমরা রুটিতে পূর্ণ হবে, তখন তোমরা জানবে যে আমিই প্রভু তোমাদের ঈশ্বর।'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মরুভূমিতে ইস্রায়েলীয়দের কোন খাবার ছিল না। তখন তারা মূসা ও ঈশ্বরের বিরুদ্ধে বচসা করতে লাগল।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তখন মাবুদ মূসাকে বললেন। "আমি তোমার জন্য স্বর্গ থেকে খাবার নামিয়ে দেব।"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সকালে, মরুভূমির মেঝেতে হিমের মতো পাতলা ফ্লেক্স দেখা দেয়।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মূসা 40 বছর ধরে রাখাল হিসাবে বেঁচে ছিলেন এবং শেষ পর্যন্ত তিনি 80 বছর বয়সী হয়েছিলেন।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সন্ধ্যাবেলায় কোয়েল তাদের উপর এসে পড়ে এবং শিবির ঢেকে দেয়। তারা সেগুলো জড়ো করে, রান্না করে খেয়েছিল। মরুভূমিতেও তারা ক্ষুধার্ত হয়নি।</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600">
                <a:solidFill>
                  <a:schemeClr val="tx1">
                    <a:lumMod val="65000"/>
                    <a:lumOff val="35000"/>
                  </a:schemeClr>
                </a:solidFill>
              </a:rPr>
              <a:t>"ধন্যবাদ আল্লাহ্!" মোশি এবং ইস্রায়েলীয় লোকেরা ঈশ্বরের সর্বশক্তিমান শক্তিতে বিস্মিত হয়েছিল।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ঈশ্বর তাঁর লোকেদেরকে আশ্চর্যজনক উপায়ে এবং তাঁর সর্বশক্তিমান ক্ষমতা দিয়ে প্রতিদিনের খাবার সরবরাহ করেছিলেন এমনকি মরুভূমিতেও যেখানে তারা কোনও খুঁজে পায়নি।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আমরা বিশ্বাস করি যে ঈশ্বর বিশ্বস্ততার সাথে তাঁর বিস্ময়কর উপায়ে আমাদের প্রয়োজনীয়তা সরবরাহ করবেন।</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উপাস্য নেই?</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তিনি বিস্ময়কর ঈশ্বর যিনি আমাদের প্রয়োজনীয়তা আগে থেকেই জানেন এবং তাঁর আশ্চর্যজনক উপায়ে তাদের প্রদান করেন।</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তার ক্ষুধার্ত মানুষের জন্য কি প্রদান করেছেন?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মান্না এবং কোয়েল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রুটি এবং দুধ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মাংস এবং জল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ভাত এবং স্যুপ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মান্না এবং কোয়েল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"আমি ইস্রায়েলীয়দের বচসা শুনেছি, তাদের বল, 'সন্ধ্যাবেলায় তোমরা মাংস খাবে, এবং সকালে তোমরা রুটিতে পূর্ণ হবে, তখন তোমরা জানবে যে আমিই প্রভু তোমাদের ঈশ্বর।'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bn" altLang="ko-KR" b="1">
                <a:solidFill>
                  <a:schemeClr val="tx1">
                    <a:lumMod val="50000"/>
                    <a:lumOff val="50000"/>
                  </a:schemeClr>
                </a:solidFill>
              </a:rPr>
              <a:t>না.</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21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bn" altLang="ko-KR" sz="4000"/>
              <a:t>দশটি আদেশ</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মোশি সেখানে প্রভুর সঙ্গে চল্লিশ দিন ও চল্লিশ রাত না খেয়ে ছিলেন</a:t>
            </a:r>
          </a:p>
          <a:p>
            <a:r xmlns:a="http://schemas.openxmlformats.org/drawingml/2006/main">
              <a:rPr lang="bn" altLang="ko-KR" sz="3600">
                <a:solidFill>
                  <a:schemeClr val="tx1">
                    <a:lumMod val="65000"/>
                    <a:lumOff val="35000"/>
                  </a:schemeClr>
                </a:solidFill>
              </a:rPr>
              <a:t>রুটি বা পানীয় জল। এবং তিনি ফলকের উপর চুক্তির কথাগুলি লিখলেন - দশটি আজ্ঞা৷</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n"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ইস্রায়েলীয়রা হোরেব পর্বতে (সিনাই পর্বত) পৌঁছেছিল। প্রভু ঈশ্বরের মহিমা মন্ট সিনাই (হোরেব পর্বতে) পূর্ণ 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ঈশ্বর মুসাকে বললেন, “পর্বতে আমার কাছে এসো।” মূসা ঈশ্বরের পাহাড়ে উঠে গেলেন।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একদিন, ভগবান তাকে জ্বলন্ত ঝোপের মধ্যে ডেকে বললেন। "আমি তোমাকে ফেরাউনের কাছে পাঠাচ্ছি যাতে আমার প্রজা ইস্রায়েলীয়দেরকে মিশর থেকে বের করে আনা যায়।"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প্রভু ঈশ্বর হোরেব পর্বতে দেখা করলেন।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bn" altLang="ko-KR" sz="2800">
                <a:solidFill>
                  <a:schemeClr val="tx1">
                    <a:lumMod val="65000"/>
                    <a:lumOff val="35000"/>
                  </a:schemeClr>
                </a:solidFill>
              </a:rPr>
              <a:t>ঈশ্বর মূসাকে পাথরের ফলকগুলি দিয়েছিলেন। ঈশ্বর ইস্রায়েলীয়দের জন্য দশটি আদেশ পালন করার জন্য এটিতে আইন ও আদেশ লিখেছিলেন।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bn" altLang="ko-KR" sz="2600">
                <a:solidFill>
                  <a:schemeClr val="tx1">
                    <a:lumMod val="65000"/>
                    <a:lumOff val="35000"/>
                  </a:schemeClr>
                </a:solidFill>
              </a:rPr>
              <a:t>"আপনাকে ধন্যবাদ, প্রভু, আপনি আমাদের আইন দেওয়ার জন্য।"</a:t>
            </a:r>
          </a:p>
          <a:p>
            <a:r xmlns:a="http://schemas.openxmlformats.org/drawingml/2006/main">
              <a:rPr lang="bn" altLang="ko-KR" sz="2600">
                <a:solidFill>
                  <a:schemeClr val="tx1">
                    <a:lumMod val="65000"/>
                    <a:lumOff val="35000"/>
                  </a:schemeClr>
                </a:solidFill>
              </a:rPr>
              <a:t>মূসা ভেবেছিলেন, "আমি এই মূল্যবান দশটি আদেশ প্রদান করব এবং শিক্ষা দেব।"</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bn" altLang="ko-KR" sz="3200">
                <a:solidFill>
                  <a:schemeClr val="tx1">
                    <a:lumMod val="65000"/>
                    <a:lumOff val="35000"/>
                  </a:schemeClr>
                </a:solidFill>
              </a:rPr>
              <a:t>দশটি আদেশ হল সেই মূল্যবান নিয়ম যা ঈশ্বর আমাদের জীবনের জন্য দিয়েছেন।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আমরা যখন ঈশ্বরের আইন মেনে চলি, তখন ঈশ্বর আমাদের জীবনে সন্তুষ্ট হবেন।</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ঈশ্বর আমাদের আইন এবং দশ আদেশ দিয়েছেন.</a:t>
            </a:r>
          </a:p>
          <a:p>
            <a:endParaRPr lang="en-US" altLang="ko-KR" sz="3600">
              <a:solidFill>
                <a:schemeClr val="tx1">
                  <a:lumMod val="65000"/>
                  <a:lumOff val="35000"/>
                </a:schemeClr>
              </a:solidFill>
            </a:endParaRPr>
          </a:p>
          <a:p>
            <a:r xmlns:a="http://schemas.openxmlformats.org/drawingml/2006/main">
              <a:rPr lang="bn" altLang="ko-KR" sz="3600">
                <a:solidFill>
                  <a:schemeClr val="tx1">
                    <a:lumMod val="65000"/>
                    <a:lumOff val="35000"/>
                  </a:schemeClr>
                </a:solidFill>
              </a:rPr>
              <a:t>ঈশ্বর নিজেকে থিসিস আইন এবং আদেশের মাধ্যমে আমাদের জানাতে দিন।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bn" altLang="ko-KR" sz="3200">
                <a:solidFill>
                  <a:schemeClr val="tx1">
                    <a:lumMod val="65000"/>
                    <a:lumOff val="35000"/>
                  </a:schemeClr>
                </a:solidFill>
              </a:rPr>
              <a:t>যেখানে ঈশ্বর দশ আদেশ লিখেছিলেন?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কাঠের ট্যাবলেট</a:t>
            </a:r>
            <a:r xmlns:a="http://schemas.openxmlformats.org/drawingml/2006/main">
              <a:rPr lang="bn"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কাদা</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ট্যাবলেট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কাগজ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পাথরের ট্যাবলেট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পাথরের ট্যাবলেট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মোশি সেখানে প্রভুর সঙ্গে চল্লিশ দিন ও চল্লিশ রাত না খেয়ে ছিলেন</a:t>
            </a:r>
          </a:p>
          <a:p>
            <a:r xmlns:a="http://schemas.openxmlformats.org/drawingml/2006/main">
              <a:rPr lang="bn" altLang="ko-KR" sz="3600">
                <a:solidFill>
                  <a:schemeClr val="tx1">
                    <a:lumMod val="65000"/>
                    <a:lumOff val="35000"/>
                  </a:schemeClr>
                </a:solidFill>
              </a:rPr>
              <a:t>রুটি বা পানীয় জল। এবং তিনি ফলকের উপর চুক্তির কথাগুলি লিখলেন - দশটি আজ্ঞা৷</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n"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22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গোল্ডেন বাছুর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তারা তাকে যা দিয়েছিল সে তা নিয়ে আকৃতিতে একটি মূর্তি বানিয়ে ফেলল</a:t>
            </a:r>
          </a:p>
          <a:p>
            <a:r xmlns:a="http://schemas.openxmlformats.org/drawingml/2006/main">
              <a:rPr lang="bn" altLang="ko-KR" sz="3600">
                <a:solidFill>
                  <a:schemeClr val="bg1">
                    <a:lumMod val="50000"/>
                  </a:schemeClr>
                </a:solidFill>
              </a:rPr>
              <a:t>একটি বাছুর, একটি হাতিয়ার সঙ্গে এটি ফ্যাশন. তখন তারা বলল, হে ইস্রায়েল, এরা তোমার দেবতা, যারা তোমাকে মিশর থেকে বের করে এনেছে।</a:t>
            </a:r>
          </a:p>
          <a:p>
            <a:r xmlns:a="http://schemas.openxmlformats.org/drawingml/2006/main">
              <a:rPr lang="b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যখন এতদিন পাহাড় থেকে নেমে আসেননি, তখন তারা অস্বস্তি বোধ করেন। "মুসার পরিবর্তে আমাদের নেতৃত্ব দেওয়ার জন্য আমাদের ঈশ্বরের প্রয়োজন।"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bn" altLang="ko-KR" sz="2600">
                <a:solidFill>
                  <a:schemeClr val="tx1">
                    <a:lumMod val="65000"/>
                    <a:lumOff val="35000"/>
                  </a:schemeClr>
                </a:solidFill>
              </a:rPr>
              <a:t>মূসা মিশরে ফিরে এসেছিলেন তাঁর লোকদের বাঁচাতে ইস্রায়েলীয়রা ঈশ্বরের দেওয়া লাঠি ধরে।</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সুতরাং, তারা একটি সোনার বাছুর তৈরি করেছিল এবং তাদের নেতৃত্ব দেওয়ার জন্য এটিকে তাদের দেবতা হিসাবে পূজা করেছিল।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যে দশটি আদেশ নিয়ে নেমে আসছিলেন তিনি খুব রেগে গেলেন।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তাদের বিরুদ্ধে ক্রুদ্ধ হলেন। “আমি তাদের ধ্বংস করব। তাহলে আমি তোমাকে একটি মহান জাতিতে পরিণত করব।”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600">
                <a:solidFill>
                  <a:schemeClr val="tx1">
                    <a:lumMod val="65000"/>
                    <a:lumOff val="35000"/>
                  </a:schemeClr>
                </a:solidFill>
              </a:rPr>
              <a:t>কিন্তু, মূসা তাদের আন্তরিকভাবে ক্ষমা করার জন্য ঈশ্বরের কাছে প্রার্থনা করেছিলেন। ঈশ্বর মুসার প্রার্থনা শুনেছিলেন এবং তাদের ক্ষমা করেছিলেন।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a:t>
            </a:r>
            <a:r xmlns:a="http://schemas.openxmlformats.org/drawingml/2006/main">
              <a:rPr lang="bn" altLang="en-US" sz="4000">
                <a:solidFill>
                  <a:srgbClr val="FF0000"/>
                </a:solidFill>
              </a:rPr>
              <a:t> </a:t>
            </a:r>
            <a:r xmlns:a="http://schemas.openxmlformats.org/drawingml/2006/main">
              <a:rPr lang="bn" altLang="ko-KR" sz="4000">
                <a:solidFill>
                  <a:srgbClr val="FF0000"/>
                </a:solidFill>
              </a:rPr>
              <a:t>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ঈশ্বর যা সবচেয়ে ঘৃণা করেন তা হল তাঁর পরিবর্তে অন্য দেবতার পূজা করা।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তুমি কোন মূল্যে নিজের জন্য কোন মূর্তি তৈরী করবে না।</a:t>
            </a:r>
          </a:p>
          <a:p>
            <a:pPr xmlns:a="http://schemas.openxmlformats.org/drawingml/2006/main" algn="ctr"/>
            <a:r xmlns:a="http://schemas.openxmlformats.org/drawingml/2006/main">
              <a:rPr lang="bn" altLang="ko-KR" sz="3600">
                <a:solidFill>
                  <a:schemeClr val="tx1">
                    <a:lumMod val="65000"/>
                    <a:lumOff val="35000"/>
                  </a:schemeClr>
                </a:solidFill>
              </a:rPr>
              <a:t>যাই ঘটুক না কেন, আপনি তাদের কাছে মাথা নত করে তাদের পূজা করবেন না।</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solidFill>
                  <a:srgbClr val="FF0000"/>
                </a:solidFill>
              </a:rPr>
              <a:t>সৃষ্টিকর্তা?</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তাঁর পরিবর্তে মূর্তি পূজা সবচেয়ে ঘৃণা করেন.</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ইস্রায়েলীয়রা পাপ করার জন্য কোন মূর্তি তৈরি করেছিল?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গোল্ডেন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ঈগল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গোল্ডেন কাফ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সিলভার বাছুর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রূপা</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ঈগল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② </a:t>
            </a:r>
            <a:r xmlns:a="http://schemas.openxmlformats.org/drawingml/2006/main">
              <a:rPr lang="bn" altLang="ko-KR" sz="2800">
                <a:solidFill>
                  <a:srgbClr val="FF0000"/>
                </a:solidFill>
              </a:rPr>
              <a:t>গোল্ডেন কাফ</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তারা তাকে যা দিয়েছিল সে তা নিয়ে আকৃতিতে একটি মূর্তি বানিয়ে ফেলল</a:t>
            </a:r>
          </a:p>
          <a:p>
            <a:r xmlns:a="http://schemas.openxmlformats.org/drawingml/2006/main">
              <a:rPr lang="bn" altLang="ko-KR" sz="3600">
                <a:solidFill>
                  <a:schemeClr val="bg1">
                    <a:lumMod val="50000"/>
                  </a:schemeClr>
                </a:solidFill>
              </a:rPr>
              <a:t>একটি বাছুর, একটি হাতিয়ার সঙ্গে এটি ফ্যাশন. তখন তারা বলল, হে ইস্রায়েল, এরা তোমার দেবতা, যারা তোমাকে মিশর থেকে বের করে এনেছে।</a:t>
            </a:r>
          </a:p>
          <a:p>
            <a:r xmlns:a="http://schemas.openxmlformats.org/drawingml/2006/main">
              <a:rPr lang="b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এক্সোডাস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23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মরুভূমিতে ঈশ্বরের ঘর (তাবু)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যেদিন তাঁবু, সাক্ষ্যের তাঁবু স্থাপন করা হয়েছিল, সেদিন মেঘে তা ঢেকে গিয়েছিল। সন্ধ্যা থেকে সকাল পর্যন্ত তাঁবুর ওপরের মেঘ আগুনের মতো দেখাচ্ছিল।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সংখ্যা</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৯:১৫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bn" altLang="ko-KR" sz="3200">
                <a:solidFill>
                  <a:schemeClr val="tx1">
                    <a:lumMod val="65000"/>
                    <a:lumOff val="35000"/>
                  </a:schemeClr>
                </a:solidFill>
              </a:rPr>
              <a:t>80 বছর বয়সে ঈশ্বর মূসাকে ইস্রায়েলীয়দের নেতা হিসাবে ডেকেছিলেন।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ঈশ্বরের পরিকল্পনা আমাদের থেকে ভিন্ন, কিন্তু তাঁর পরিকল্পনা সর্বদা নিখুঁত।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আমাদের বিশ্বাস করতে হবে যে ঈশ্বরের পরিকল্পনা নিখুঁত এবং আমাদের তাঁর উপর নির্ভর করতে হবে।</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মূসাকে বললেন, তাম্বু-কে ঈশ্বরের ঘর করতে।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তাবারন্যাকল-এর আকৃতি এবং এর জন্য যা প্রস্তুত করা উচিত সে সম্পর্কে সমস্ত কিছু বলেছেন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এবং ঈশ্বর তাদের জানাবেন যে কীভাবে তারা তাম্বুতে ঈশ্বরের উপাসনা করে প্রতিটি জিনিস ব্যবহার করবেন।</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মূসা এবং ইস্রায়েলীয় লোকেরা ঈশ্বরের নির্দেশ অনুসারে তাম্বুকে-ঈশ্বরের ঘর বানিয়েছিল।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600">
                <a:solidFill>
                  <a:schemeClr val="tx1">
                    <a:lumMod val="65000"/>
                    <a:lumOff val="35000"/>
                  </a:schemeClr>
                </a:solidFill>
              </a:rPr>
              <a:t>যেদিন তাম্বুটি স্থাপন করা হয়েছিল, সেই মেঘটি ঈশ্বরের মহিমাকে ঢেকে দিয়েছিল। তাম্বু ছিল চিহ্ন যে ঈশ্বর ইস্রায়েলীয়দের সাথে ছিলেন।</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600">
                <a:solidFill>
                  <a:schemeClr val="tx1">
                    <a:lumMod val="65000"/>
                    <a:lumOff val="35000"/>
                  </a:schemeClr>
                </a:solidFill>
              </a:rPr>
              <a:t>ঈশ্বর ইস্রায়েলীয়দের তাঁবু-ঈশ্বরের গৃহে পরিণত করতে দিয়েছিলেন এবং তাদের কেন্দ্র হিসাবে তাম্বুর সাথে বসবাস করতে দিয়েছিলেন।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n" altLang="ko-KR" sz="3600">
                <a:solidFill>
                  <a:schemeClr val="tx1">
                    <a:lumMod val="65000"/>
                    <a:lumOff val="35000"/>
                  </a:schemeClr>
                </a:solidFill>
              </a:rPr>
              <a:t>আমাদের মনের এবং জীবনের কেন্দ্র হিসাবে ঈশ্বরের সাথে বসবাস করা উচিত।</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solidFill>
                  <a:srgbClr val="FF0000"/>
                </a:solidFill>
              </a:rPr>
              <a:t>সৃষ্টিকর্তা?</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আমাদের সাথে থাকেন, আমাদের সাথে হাঁটেন, আমাদের নেতৃত্ব দেন এবং আমাদের সাথে কথা বলেন।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ইস্রায়েলীয়দের কি করতে দিয়েছিলেন?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গোল্ডেন কাফ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দশটি আদেশ</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প্রাসাদ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তাবারন্যাকল - ঈশ্বরের ঘর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তাবারন্যাকল - ঈশ্বরের ঘর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bg1">
                    <a:lumMod val="50000"/>
                  </a:schemeClr>
                </a:solidFill>
              </a:rPr>
              <a:t>যেদিন তাঁবু, সাক্ষ্যের তাঁবু স্থাপন করা হয়েছিল, সেদিন মেঘে তা ঢেকে গিয়েছিল। সন্ধ্যা থেকে সকাল পর্যন্ত তাঁবুর ওপরের মেঘ আগুনের মতো দেখাচ্ছিল।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সংখ্যা</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৯:১৫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b="1">
                <a:solidFill>
                  <a:schemeClr val="tx1">
                    <a:lumMod val="50000"/>
                    <a:lumOff val="50000"/>
                  </a:schemeClr>
                </a:solidFill>
              </a:rPr>
              <a:t>নং 24</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দ্য</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শব্দ</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এর</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সৃষ্টিকর্তা</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400"/>
              <a:t>ভেঙে পড়েছে জেরিকো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bn" altLang="ko-KR" sz="3200"/>
              <a:t>উপাস্য নেই?</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bn" altLang="ko-KR" sz="3600">
                <a:solidFill>
                  <a:schemeClr val="tx1">
                    <a:lumMod val="65000"/>
                    <a:lumOff val="35000"/>
                  </a:schemeClr>
                </a:solidFill>
              </a:rPr>
              <a:t>ঈশ্বর তাঁর নিখুঁত পরিকল্পনা আমাদের নেতৃত্বে. ঈশ্বরের পরিকল্পনায় কোন ভুল নেই।</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সপ্তম বার যখন পুরোহিতেরা তূরী বাজালেন, তখন যিহোশূয় লোকদের হুকুম দিলেন, “চিৎকার কর, কারণ সদাপ্রভু তোমাদের শহর দিয়েছেন।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জোশুয়া</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৬:১৬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ইস্রায়েলীয়রা প্রতিশ্রুত দেশে যেতে চেয়েছিল। কিন্তু জেরিকো, যেটি ছিল একটি বড় দুর্গ, তাদের পথ বন্ধ করে দেয়।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ঈশ্বর যিহোশূয়কে বলেছিলেন, যিনি তাদের নেতা ছিলেন, কীভাবে জেরিকোকে ধ্বংস করবেন।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ইস্রায়েলীয়রা ঈশ্বরের নির্দেশ অনুসারে সাত দিন ধরে জেরিকোর প্রাচীরের চারপাশে ঘুরে বেড়ায়।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তারা যখন ছয় দিন প্রাচীরের চারপাশে ঘুরে বেড়ায়, প্রতিদিন একবারের জন্য, জেরিকো এক ইঞ্চিও নড়েনি।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সপ্তম দিনে, তারা সাতবার এটি প্রদক্ষিণ করে। সপ্তম বার চারপাশে, তারা বিকট চিৎকার দিল, দেয়াল ধসে পড়ল।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solidFill>
                  <a:schemeClr val="tx1">
                    <a:lumMod val="65000"/>
                    <a:lumOff val="35000"/>
                  </a:schemeClr>
                </a:solidFill>
              </a:rPr>
              <a:t>ইস্রায়েলীয়রা নিজেদের শক্তিতে জেরিকোকে ধ্বংস করতে পারেনি। কিন্তু ঈশ্বর তাদের জন্য তাঁর নিজের শক্তিতে জেরিকোকে ধ্বংস করেছিলেন।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ইসরাঈলরা আল্লাহর আনুগত্যের মাধ্যমে বিজয় অর্জন করেছে।</a:t>
            </a:r>
          </a:p>
          <a:p>
            <a:pPr xmlns:a="http://schemas.openxmlformats.org/drawingml/2006/main" algn="ctr"/>
            <a:r xmlns:a="http://schemas.openxmlformats.org/drawingml/2006/main">
              <a:rPr lang="bn" altLang="ko-KR" sz="3200">
                <a:solidFill>
                  <a:schemeClr val="tx1">
                    <a:lumMod val="65000"/>
                    <a:lumOff val="35000"/>
                  </a:schemeClr>
                </a:solidFill>
              </a:rPr>
              <a:t>আসুন আমরা ঈশ্বরের আনুগত্যে আমাদের জীবন যাপন করি।</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n" altLang="ko-KR" sz="3200">
                <a:solidFill>
                  <a:schemeClr val="tx1">
                    <a:lumMod val="65000"/>
                    <a:lumOff val="35000"/>
                  </a:schemeClr>
                </a:solidFill>
              </a:rPr>
              <a:t>আসুন আমাদের বিজয়ী করার জন্য ঈশ্বরকে ধন্যবাদ জানাই!</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3200"/>
              <a:t>সৃষ্টিকর্তা?</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rgbClr val="C00000"/>
                </a:solidFill>
              </a:rPr>
              <a:t>সৃষ্টিকর্তা..</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তাঁর মহান শক্তির মাধ্যমে তাঁর লোকদের জন্য বিজয় দান করেন।</a:t>
            </a:r>
          </a:p>
          <a:p>
            <a:endParaRPr lang="en-US" altLang="ko-KR" sz="3600">
              <a:solidFill>
                <a:schemeClr val="tx1">
                  <a:lumMod val="65000"/>
                  <a:lumOff val="35000"/>
                </a:schemeClr>
              </a:solidFill>
            </a:endParaRPr>
          </a:p>
          <a:p>
            <a:r xmlns:a="http://schemas.openxmlformats.org/drawingml/2006/main">
              <a:rPr lang="bn" altLang="ko-KR" sz="3600">
                <a:solidFill>
                  <a:schemeClr val="tx1">
                    <a:lumMod val="65000"/>
                    <a:lumOff val="35000"/>
                  </a:schemeClr>
                </a:solidFill>
              </a:rPr>
              <a:t>তিনি বিজয়ের ঈশ্বর!</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ঈশ্বর জেরিকো ধ্বংস করার জন্য যিহোশূয়কে কি আদেশ করেছিলেন?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জেরিকোতে সাত দিনের জন্য পাথর নিক্ষেপ করুন।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জেরিকোর জন্য সাত দিন প্রার্থনা করুন।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জেরিকোর জন্য সাত দিন ধরে প্রশংসা গাও।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2800">
                <a:solidFill>
                  <a:schemeClr val="tx1">
                    <a:lumMod val="65000"/>
                    <a:lumOff val="35000"/>
                  </a:schemeClr>
                </a:solidFill>
              </a:rPr>
              <a:t>④ সাত দিনের জন্য জেরিকোর প্রাচীর মার্চ এবং এ</a:t>
            </a:r>
          </a:p>
          <a:p>
            <a:r xmlns:a="http://schemas.openxmlformats.org/drawingml/2006/main">
              <a:rPr lang="bn" altLang="ko-KR" sz="2800">
                <a:solidFill>
                  <a:schemeClr val="tx1">
                    <a:lumMod val="65000"/>
                    <a:lumOff val="35000"/>
                  </a:schemeClr>
                </a:solidFill>
              </a:rPr>
              <a:t>শেষ দিন একটি জোরে চিৎকার দিতে.</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সাত দিনের জন্য জেরিকোর প্রাচীর মার্চ এবং এ</a:t>
            </a:r>
          </a:p>
          <a:p>
            <a:r xmlns:a="http://schemas.openxmlformats.org/drawingml/2006/main">
              <a:rPr lang="bn" altLang="ko-KR" sz="2800">
                <a:solidFill>
                  <a:srgbClr val="FF0000"/>
                </a:solidFill>
              </a:rPr>
              <a:t>শেষ দিন একটি জোরে চিৎকার দিতে.</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n" altLang="ko-KR" sz="3600">
                <a:solidFill>
                  <a:schemeClr val="tx1">
                    <a:lumMod val="65000"/>
                    <a:lumOff val="35000"/>
                  </a:schemeClr>
                </a:solidFill>
              </a:rPr>
              <a:t>সপ্তম বার যখন পুরোহিতেরা তূরী বাজালেন, তখন যিহোশূয় লোকদের হুকুম দিলেন, “চিৎকার কর, কারণ সদাপ্রভু তোমাদের শহর দিয়েছেন।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n" altLang="ko-KR" sz="2800">
                <a:solidFill>
                  <a:schemeClr val="tx1">
                    <a:lumMod val="65000"/>
                    <a:lumOff val="35000"/>
                  </a:schemeClr>
                </a:solidFill>
              </a:rPr>
              <a:t>জোশুয়া</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৬:১৬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